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5" autoAdjust="0"/>
    <p:restoredTop sz="94660"/>
  </p:normalViewPr>
  <p:slideViewPr>
    <p:cSldViewPr snapToGrid="0">
      <p:cViewPr varScale="1">
        <p:scale>
          <a:sx n="74" d="100"/>
          <a:sy n="74" d="100"/>
        </p:scale>
        <p:origin x="72"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3419500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347223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25846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1927174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24728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534647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207786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856332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2375493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415CE4-7C51-4BEF-BD01-AE407F820EC4}"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263768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415CE4-7C51-4BEF-BD01-AE407F820EC4}"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3596926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415CE4-7C51-4BEF-BD01-AE407F820EC4}" type="datetimeFigureOut">
              <a:rPr lang="en-US" smtClean="0"/>
              <a:t>9/14/2021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1837302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415CE4-7C51-4BEF-BD01-AE407F820EC4}" type="datetimeFigureOut">
              <a:rPr lang="en-US" smtClean="0"/>
              <a:t>9/14/2021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653623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415CE4-7C51-4BEF-BD01-AE407F820EC4}" type="datetimeFigureOut">
              <a:rPr lang="en-US" smtClean="0"/>
              <a:t>9/14/2021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3245489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415CE4-7C51-4BEF-BD01-AE407F820EC4}"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4972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415CE4-7C51-4BEF-BD01-AE407F820EC4}"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48B2D0-D822-4BEE-BA03-5ED86C6DC9A8}" type="slidenum">
              <a:rPr lang="en-US" smtClean="0"/>
              <a:t>‹#›</a:t>
            </a:fld>
            <a:endParaRPr lang="en-US"/>
          </a:p>
        </p:txBody>
      </p:sp>
    </p:spTree>
    <p:extLst>
      <p:ext uri="{BB962C8B-B14F-4D97-AF65-F5344CB8AC3E}">
        <p14:creationId xmlns:p14="http://schemas.microsoft.com/office/powerpoint/2010/main" val="54788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415CE4-7C51-4BEF-BD01-AE407F820EC4}" type="datetimeFigureOut">
              <a:rPr lang="en-US" smtClean="0"/>
              <a:t>9/14/2021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248B2D0-D822-4BEE-BA03-5ED86C6DC9A8}" type="slidenum">
              <a:rPr lang="en-US" smtClean="0"/>
              <a:t>‹#›</a:t>
            </a:fld>
            <a:endParaRPr lang="en-US"/>
          </a:p>
        </p:txBody>
      </p:sp>
    </p:spTree>
    <p:extLst>
      <p:ext uri="{BB962C8B-B14F-4D97-AF65-F5344CB8AC3E}">
        <p14:creationId xmlns:p14="http://schemas.microsoft.com/office/powerpoint/2010/main" val="42686008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D1DEB-990D-46E5-94D6-AB884BD5BF25}"/>
              </a:ext>
            </a:extLst>
          </p:cNvPr>
          <p:cNvSpPr>
            <a:spLocks noGrp="1"/>
          </p:cNvSpPr>
          <p:nvPr>
            <p:ph type="ctrTitle"/>
          </p:nvPr>
        </p:nvSpPr>
        <p:spPr/>
        <p:txBody>
          <a:bodyPr/>
          <a:lstStyle/>
          <a:p>
            <a:r>
              <a:rPr lang="en-US" b="1" dirty="0"/>
              <a:t>Mystery Shopper</a:t>
            </a:r>
          </a:p>
        </p:txBody>
      </p:sp>
      <p:sp>
        <p:nvSpPr>
          <p:cNvPr id="3" name="Subtitle 2">
            <a:extLst>
              <a:ext uri="{FF2B5EF4-FFF2-40B4-BE49-F238E27FC236}">
                <a16:creationId xmlns:a16="http://schemas.microsoft.com/office/drawing/2014/main" id="{3ACA0E4C-C1D5-4110-8DC9-AEA1A356515D}"/>
              </a:ext>
            </a:extLst>
          </p:cNvPr>
          <p:cNvSpPr>
            <a:spLocks noGrp="1"/>
          </p:cNvSpPr>
          <p:nvPr>
            <p:ph type="subTitle" idx="1"/>
          </p:nvPr>
        </p:nvSpPr>
        <p:spPr/>
        <p:txBody>
          <a:bodyPr>
            <a:normAutofit/>
          </a:bodyPr>
          <a:lstStyle/>
          <a:p>
            <a:r>
              <a:rPr lang="en-US" sz="2800" b="1" dirty="0"/>
              <a:t>Due Monday, October 4, 2021</a:t>
            </a:r>
          </a:p>
        </p:txBody>
      </p:sp>
    </p:spTree>
    <p:extLst>
      <p:ext uri="{BB962C8B-B14F-4D97-AF65-F5344CB8AC3E}">
        <p14:creationId xmlns:p14="http://schemas.microsoft.com/office/powerpoint/2010/main" val="109176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743CB-1B0C-434F-A7CC-FB3D14CAC0FE}"/>
              </a:ext>
            </a:extLst>
          </p:cNvPr>
          <p:cNvSpPr>
            <a:spLocks noGrp="1"/>
          </p:cNvSpPr>
          <p:nvPr>
            <p:ph type="title"/>
          </p:nvPr>
        </p:nvSpPr>
        <p:spPr/>
        <p:txBody>
          <a:bodyPr/>
          <a:lstStyle/>
          <a:p>
            <a:pPr algn="ctr"/>
            <a:r>
              <a:rPr lang="en-US" b="1" dirty="0"/>
              <a:t>Purpose</a:t>
            </a:r>
          </a:p>
        </p:txBody>
      </p:sp>
      <p:sp>
        <p:nvSpPr>
          <p:cNvPr id="3" name="Content Placeholder 2">
            <a:extLst>
              <a:ext uri="{FF2B5EF4-FFF2-40B4-BE49-F238E27FC236}">
                <a16:creationId xmlns:a16="http://schemas.microsoft.com/office/drawing/2014/main" id="{76D1BB29-BCBE-4B30-9B89-94FEC36694C3}"/>
              </a:ext>
            </a:extLst>
          </p:cNvPr>
          <p:cNvSpPr>
            <a:spLocks noGrp="1"/>
          </p:cNvSpPr>
          <p:nvPr>
            <p:ph idx="1"/>
          </p:nvPr>
        </p:nvSpPr>
        <p:spPr/>
        <p:txBody>
          <a:bodyPr>
            <a:normAutofit fontScale="92500" lnSpcReduction="20000"/>
          </a:bodyPr>
          <a:lstStyle/>
          <a:p>
            <a:r>
              <a:rPr lang="en-US" sz="3200" dirty="0">
                <a:effectLst/>
                <a:latin typeface="Calibri" panose="020F0502020204030204" pitchFamily="34" charset="0"/>
                <a:ea typeface="Calibri" panose="020F0502020204030204" pitchFamily="34" charset="0"/>
                <a:cs typeface="Times New Roman" panose="02020603050405020304" pitchFamily="18" charset="0"/>
              </a:rPr>
              <a:t>Traditionally mystery shoppers were used to give unbiased feedback to retail managers, to see how various stores were performing on multiple measures:  inventory availability, store ambiance and cleanliness, customer service, etc.  Some mystery shoppers would “shop the competition” to compare prices on similar items and other strategies.  During the COVID 19 pandemic, we will evaluate safe retail practices from a customer point of view.</a:t>
            </a:r>
          </a:p>
          <a:p>
            <a:endParaRPr lang="en-US" dirty="0"/>
          </a:p>
        </p:txBody>
      </p:sp>
    </p:spTree>
    <p:extLst>
      <p:ext uri="{BB962C8B-B14F-4D97-AF65-F5344CB8AC3E}">
        <p14:creationId xmlns:p14="http://schemas.microsoft.com/office/powerpoint/2010/main" val="300209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506A4-ADB8-4C8A-9B5D-F19ECFDA4BB6}"/>
              </a:ext>
            </a:extLst>
          </p:cNvPr>
          <p:cNvSpPr>
            <a:spLocks noGrp="1"/>
          </p:cNvSpPr>
          <p:nvPr>
            <p:ph type="title"/>
          </p:nvPr>
        </p:nvSpPr>
        <p:spPr/>
        <p:txBody>
          <a:bodyPr/>
          <a:lstStyle/>
          <a:p>
            <a:pPr algn="ctr"/>
            <a:r>
              <a:rPr lang="en-US" b="1" dirty="0"/>
              <a:t>Purpose, Continued</a:t>
            </a:r>
          </a:p>
        </p:txBody>
      </p:sp>
      <p:sp>
        <p:nvSpPr>
          <p:cNvPr id="3" name="Content Placeholder 2">
            <a:extLst>
              <a:ext uri="{FF2B5EF4-FFF2-40B4-BE49-F238E27FC236}">
                <a16:creationId xmlns:a16="http://schemas.microsoft.com/office/drawing/2014/main" id="{09197A2A-BC64-4CFB-BE38-509243F24612}"/>
              </a:ext>
            </a:extLst>
          </p:cNvPr>
          <p:cNvSpPr>
            <a:spLocks noGrp="1"/>
          </p:cNvSpPr>
          <p:nvPr>
            <p:ph idx="1"/>
          </p:nvPr>
        </p:nvSpPr>
        <p:spPr/>
        <p:txBody>
          <a:bodyPr>
            <a:normAutofit fontScale="92500" lnSpcReduction="20000"/>
          </a:bodyPr>
          <a:lstStyle/>
          <a:p>
            <a:r>
              <a:rPr lang="en-US" sz="3600" dirty="0">
                <a:effectLst/>
                <a:latin typeface="Calibri" panose="020F0502020204030204" pitchFamily="34" charset="0"/>
                <a:ea typeface="Calibri" panose="020F0502020204030204" pitchFamily="34" charset="0"/>
                <a:cs typeface="Times New Roman" panose="02020603050405020304" pitchFamily="18" charset="0"/>
              </a:rPr>
              <a:t>This assignment is to evaluate the curbside delivery or Bricks and Mortar locations for two competing retailers in your area.  Due to COVID 19 considerations, the easiest comparisons will be two grocery store chains or two general merchandise chains (</a:t>
            </a:r>
            <a:r>
              <a:rPr lang="en-US" sz="3600" dirty="0" err="1">
                <a:effectLst/>
                <a:latin typeface="Calibri" panose="020F0502020204030204" pitchFamily="34" charset="0"/>
                <a:ea typeface="Calibri" panose="020F0502020204030204" pitchFamily="34" charset="0"/>
                <a:cs typeface="Times New Roman" panose="02020603050405020304" pitchFamily="18" charset="0"/>
              </a:rPr>
              <a:t>ie</a:t>
            </a:r>
            <a:r>
              <a:rPr lang="en-US" sz="3600" dirty="0">
                <a:effectLst/>
                <a:latin typeface="Calibri" panose="020F0502020204030204" pitchFamily="34" charset="0"/>
                <a:ea typeface="Calibri" panose="020F0502020204030204" pitchFamily="34" charset="0"/>
                <a:cs typeface="Times New Roman" panose="02020603050405020304" pitchFamily="18" charset="0"/>
              </a:rPr>
              <a:t> Target and Wal-Mart).  Stores to be evaluated must be multi-channel or Omni-channel stores, so </a:t>
            </a:r>
            <a:r>
              <a:rPr lang="en-US" sz="3600" b="1" dirty="0">
                <a:effectLst/>
                <a:latin typeface="Calibri" panose="020F0502020204030204" pitchFamily="34" charset="0"/>
                <a:ea typeface="Calibri" panose="020F0502020204030204" pitchFamily="34" charset="0"/>
                <a:cs typeface="Times New Roman" panose="02020603050405020304" pitchFamily="18" charset="0"/>
              </a:rPr>
              <a:t>read Chapter 3</a:t>
            </a:r>
            <a:r>
              <a:rPr lang="en-US" sz="3600" dirty="0">
                <a:effectLst/>
                <a:latin typeface="Calibri" panose="020F0502020204030204" pitchFamily="34" charset="0"/>
                <a:ea typeface="Calibri" panose="020F0502020204030204" pitchFamily="34" charset="0"/>
                <a:cs typeface="Times New Roman" panose="02020603050405020304" pitchFamily="18" charset="0"/>
              </a:rPr>
              <a:t> before you begin the assignment.</a:t>
            </a:r>
          </a:p>
          <a:p>
            <a:endParaRPr lang="en-US" dirty="0"/>
          </a:p>
        </p:txBody>
      </p:sp>
    </p:spTree>
    <p:extLst>
      <p:ext uri="{BB962C8B-B14F-4D97-AF65-F5344CB8AC3E}">
        <p14:creationId xmlns:p14="http://schemas.microsoft.com/office/powerpoint/2010/main" val="2885027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937F8-2002-466F-A397-355268179EED}"/>
              </a:ext>
            </a:extLst>
          </p:cNvPr>
          <p:cNvSpPr>
            <a:spLocks noGrp="1"/>
          </p:cNvSpPr>
          <p:nvPr>
            <p:ph type="title"/>
          </p:nvPr>
        </p:nvSpPr>
        <p:spPr/>
        <p:txBody>
          <a:bodyPr/>
          <a:lstStyle/>
          <a:p>
            <a:pPr algn="ctr"/>
            <a:r>
              <a:rPr lang="en-US" b="1" dirty="0"/>
              <a:t>Shopping List</a:t>
            </a:r>
          </a:p>
        </p:txBody>
      </p:sp>
      <p:sp>
        <p:nvSpPr>
          <p:cNvPr id="3" name="Content Placeholder 2">
            <a:extLst>
              <a:ext uri="{FF2B5EF4-FFF2-40B4-BE49-F238E27FC236}">
                <a16:creationId xmlns:a16="http://schemas.microsoft.com/office/drawing/2014/main" id="{016DFB7A-377F-4302-8C2A-D697D6071C76}"/>
              </a:ext>
            </a:extLst>
          </p:cNvPr>
          <p:cNvSpPr>
            <a:spLocks noGrp="1"/>
          </p:cNvSpPr>
          <p:nvPr>
            <p:ph idx="1"/>
          </p:nvPr>
        </p:nvSpPr>
        <p:spPr/>
        <p:txBody>
          <a:bodyPr>
            <a:normAutofit fontScale="92500"/>
          </a:bodyPr>
          <a:lstStyle/>
          <a:p>
            <a:r>
              <a:rPr lang="en-US" sz="3200" b="1" dirty="0">
                <a:effectLst/>
                <a:latin typeface="Calibri" panose="020F0502020204030204" pitchFamily="34" charset="0"/>
                <a:ea typeface="Calibri" panose="020F0502020204030204" pitchFamily="34" charset="0"/>
                <a:cs typeface="Times New Roman" panose="02020603050405020304" pitchFamily="18" charset="0"/>
              </a:rPr>
              <a:t>Make a list of 8 to 10 items </a:t>
            </a:r>
            <a:r>
              <a:rPr lang="en-US" sz="3200" dirty="0">
                <a:effectLst/>
                <a:latin typeface="Calibri" panose="020F0502020204030204" pitchFamily="34" charset="0"/>
                <a:ea typeface="Calibri" panose="020F0502020204030204" pitchFamily="34" charset="0"/>
                <a:cs typeface="Times New Roman" panose="02020603050405020304" pitchFamily="18" charset="0"/>
              </a:rPr>
              <a:t>that you would need from your store.  Be very specific on your list, including information on brand, flavor, size, color, or whatever descriptions matter to you.  For example, my list had Campbell’s consume soup but you might prefer a different brand, or might not care which flavor (Chicken noodle, Chicken and Stars, Chicken Gumbo might be equally acceptable).  </a:t>
            </a:r>
          </a:p>
          <a:p>
            <a:endParaRPr lang="en-US" dirty="0"/>
          </a:p>
        </p:txBody>
      </p:sp>
    </p:spTree>
    <p:extLst>
      <p:ext uri="{BB962C8B-B14F-4D97-AF65-F5344CB8AC3E}">
        <p14:creationId xmlns:p14="http://schemas.microsoft.com/office/powerpoint/2010/main" val="339502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F3411-EDC6-4BE9-8E22-DD0A2D269540}"/>
              </a:ext>
            </a:extLst>
          </p:cNvPr>
          <p:cNvSpPr>
            <a:spLocks noGrp="1"/>
          </p:cNvSpPr>
          <p:nvPr>
            <p:ph type="title"/>
          </p:nvPr>
        </p:nvSpPr>
        <p:spPr/>
        <p:txBody>
          <a:bodyPr>
            <a:normAutofit/>
          </a:bodyPr>
          <a:lstStyle/>
          <a:p>
            <a:pPr algn="ctr"/>
            <a:r>
              <a:rPr lang="en-US" sz="4800" b="1" dirty="0"/>
              <a:t>Getting Started</a:t>
            </a:r>
          </a:p>
        </p:txBody>
      </p:sp>
      <p:sp>
        <p:nvSpPr>
          <p:cNvPr id="3" name="Content Placeholder 2">
            <a:extLst>
              <a:ext uri="{FF2B5EF4-FFF2-40B4-BE49-F238E27FC236}">
                <a16:creationId xmlns:a16="http://schemas.microsoft.com/office/drawing/2014/main" id="{19423A16-9539-4765-A874-0071F375195A}"/>
              </a:ext>
            </a:extLst>
          </p:cNvPr>
          <p:cNvSpPr>
            <a:spLocks noGrp="1"/>
          </p:cNvSpPr>
          <p:nvPr>
            <p:ph idx="1"/>
          </p:nvPr>
        </p:nvSpPr>
        <p:spPr/>
        <p:txBody>
          <a:bodyPr>
            <a:normAutofit lnSpcReduction="10000"/>
          </a:bodyPr>
          <a:lstStyle/>
          <a:p>
            <a:r>
              <a:rPr lang="en-US" sz="3200" b="1" dirty="0">
                <a:effectLst/>
                <a:latin typeface="Calibri" panose="020F0502020204030204" pitchFamily="34" charset="0"/>
                <a:ea typeface="Calibri" panose="020F0502020204030204" pitchFamily="34" charset="0"/>
                <a:cs typeface="Times New Roman" panose="02020603050405020304" pitchFamily="18" charset="0"/>
              </a:rPr>
              <a:t>Download the app for the two retailers</a:t>
            </a:r>
            <a:r>
              <a:rPr lang="en-US" sz="3200" dirty="0">
                <a:effectLst/>
                <a:latin typeface="Calibri" panose="020F0502020204030204" pitchFamily="34" charset="0"/>
                <a:ea typeface="Calibri" panose="020F0502020204030204" pitchFamily="34" charset="0"/>
                <a:cs typeface="Times New Roman" panose="02020603050405020304" pitchFamily="18" charset="0"/>
              </a:rPr>
              <a:t> on your phone or computer.  Use the app to fill your shopping list.  Set up a time to pick up at the retailer.  You should see a list of what items can be filled exactly, which items are out of stock, and whether substitute products are suggested.  Print this.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YOU DO NOT HAVE TO BUY THE PRODUCTS – YOU CAN CANCEL</a:t>
            </a:r>
            <a:r>
              <a:rPr lang="en-US" sz="3200"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3668455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4042C-058E-46C5-8807-7C09BCB2950E}"/>
              </a:ext>
            </a:extLst>
          </p:cNvPr>
          <p:cNvSpPr>
            <a:spLocks noGrp="1"/>
          </p:cNvSpPr>
          <p:nvPr>
            <p:ph type="title"/>
          </p:nvPr>
        </p:nvSpPr>
        <p:spPr/>
        <p:txBody>
          <a:bodyPr>
            <a:normAutofit/>
          </a:bodyPr>
          <a:lstStyle/>
          <a:p>
            <a:pPr algn="ctr"/>
            <a:r>
              <a:rPr lang="en-US" sz="4400" b="1" dirty="0"/>
              <a:t>Evaluation Criteria</a:t>
            </a:r>
          </a:p>
        </p:txBody>
      </p:sp>
      <p:sp>
        <p:nvSpPr>
          <p:cNvPr id="3" name="Content Placeholder 2">
            <a:extLst>
              <a:ext uri="{FF2B5EF4-FFF2-40B4-BE49-F238E27FC236}">
                <a16:creationId xmlns:a16="http://schemas.microsoft.com/office/drawing/2014/main" id="{8F2C3BAC-2CCF-4EB1-9A95-EDB10D16EA60}"/>
              </a:ext>
            </a:extLst>
          </p:cNvPr>
          <p:cNvSpPr>
            <a:spLocks noGrp="1"/>
          </p:cNvSpPr>
          <p:nvPr>
            <p:ph idx="1"/>
          </p:nvPr>
        </p:nvSpPr>
        <p:spPr/>
        <p:txBody>
          <a:bodyPr>
            <a:normAutofit lnSpcReduction="10000"/>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a:t>
            </a:r>
            <a:r>
              <a:rPr lang="en-US" sz="2000" b="1" dirty="0">
                <a:effectLst/>
                <a:latin typeface="Calibri" panose="020F0502020204030204" pitchFamily="34" charset="0"/>
                <a:ea typeface="Calibri" panose="020F0502020204030204" pitchFamily="34" charset="0"/>
                <a:cs typeface="Times New Roman" panose="02020603050405020304" pitchFamily="18" charset="0"/>
              </a:rPr>
              <a:t>or the paper, include your list and the names/locations of your two retailers.  Describe the following: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Ease of using the app (including downloading and navigating.</a:t>
            </a:r>
          </a:p>
          <a:p>
            <a:pPr marL="342900" marR="0" lvl="0" indent="-342900">
              <a:lnSpc>
                <a:spcPct val="107000"/>
              </a:lnSpc>
              <a:spcBef>
                <a:spcPts val="0"/>
              </a:spcBef>
              <a:spcAft>
                <a:spcPts val="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Percent of products available (order fill rate) and quality of match (number of substitutions and acceptability of substitutions)</a:t>
            </a:r>
          </a:p>
          <a:p>
            <a:pPr marL="342900" marR="0" lvl="0" indent="-342900">
              <a:lnSpc>
                <a:spcPct val="107000"/>
              </a:lnSpc>
              <a:spcBef>
                <a:spcPts val="0"/>
              </a:spcBef>
              <a:spcAft>
                <a:spcPts val="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Payment options</a:t>
            </a:r>
          </a:p>
          <a:p>
            <a:pPr marL="342900" marR="0" lvl="0" indent="-342900">
              <a:lnSpc>
                <a:spcPct val="107000"/>
              </a:lnSpc>
              <a:spcBef>
                <a:spcPts val="0"/>
              </a:spcBef>
              <a:spcAft>
                <a:spcPts val="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Availability of pickup times</a:t>
            </a:r>
          </a:p>
          <a:p>
            <a:pPr marL="342900" marR="0" lvl="0" indent="-342900">
              <a:lnSpc>
                <a:spcPct val="107000"/>
              </a:lnSpc>
              <a:spcBef>
                <a:spcPts val="0"/>
              </a:spcBef>
              <a:spcAft>
                <a:spcPts val="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Price competitiveness</a:t>
            </a:r>
          </a:p>
          <a:p>
            <a:pPr marL="342900" marR="0" lvl="0" indent="-342900">
              <a:lnSpc>
                <a:spcPct val="107000"/>
              </a:lnSpc>
              <a:spcBef>
                <a:spcPts val="0"/>
              </a:spcBef>
              <a:spcAft>
                <a:spcPts val="80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Customer service</a:t>
            </a:r>
          </a:p>
          <a:p>
            <a:pPr marL="0" marR="0">
              <a:lnSpc>
                <a:spcPct val="107000"/>
              </a:lnSpc>
              <a:spcBef>
                <a:spcPts val="0"/>
              </a:spcBef>
              <a:spcAft>
                <a:spcPts val="80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Lastly, discuss the relative advantages of each store option during the pandemic.  Which would you choose for shopping on a long-term basis?</a:t>
            </a:r>
          </a:p>
          <a:p>
            <a:endParaRPr lang="en-US" dirty="0"/>
          </a:p>
        </p:txBody>
      </p:sp>
    </p:spTree>
    <p:extLst>
      <p:ext uri="{BB962C8B-B14F-4D97-AF65-F5344CB8AC3E}">
        <p14:creationId xmlns:p14="http://schemas.microsoft.com/office/powerpoint/2010/main" val="107173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80F49-7C1E-4C19-BC91-AE00666DD79D}"/>
              </a:ext>
            </a:extLst>
          </p:cNvPr>
          <p:cNvSpPr>
            <a:spLocks noGrp="1"/>
          </p:cNvSpPr>
          <p:nvPr>
            <p:ph type="title"/>
          </p:nvPr>
        </p:nvSpPr>
        <p:spPr/>
        <p:txBody>
          <a:bodyPr/>
          <a:lstStyle/>
          <a:p>
            <a:pPr algn="ctr"/>
            <a:r>
              <a:rPr lang="en-US" b="1" dirty="0"/>
              <a:t>Format</a:t>
            </a:r>
          </a:p>
        </p:txBody>
      </p:sp>
      <p:sp>
        <p:nvSpPr>
          <p:cNvPr id="3" name="Content Placeholder 2">
            <a:extLst>
              <a:ext uri="{FF2B5EF4-FFF2-40B4-BE49-F238E27FC236}">
                <a16:creationId xmlns:a16="http://schemas.microsoft.com/office/drawing/2014/main" id="{201DED62-A9BE-4B72-BD7B-04274434E81E}"/>
              </a:ext>
            </a:extLst>
          </p:cNvPr>
          <p:cNvSpPr>
            <a:spLocks noGrp="1"/>
          </p:cNvSpPr>
          <p:nvPr>
            <p:ph idx="1"/>
          </p:nvPr>
        </p:nvSpPr>
        <p:spPr>
          <a:xfrm>
            <a:off x="677334" y="1488613"/>
            <a:ext cx="8596668" cy="4615973"/>
          </a:xfrm>
        </p:spPr>
        <p:txBody>
          <a:bodyPr>
            <a:normAutofit lnSpcReduction="10000"/>
          </a:bodyPr>
          <a:lstStyle/>
          <a:p>
            <a:pPr marL="0" marR="0" indent="0" algn="ctr">
              <a:lnSpc>
                <a:spcPct val="107000"/>
              </a:lnSpc>
              <a:spcBef>
                <a:spcPts val="0"/>
              </a:spcBef>
              <a:spcAft>
                <a:spcPts val="800"/>
              </a:spcAft>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Name</a:t>
            </a: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Shopping List</a:t>
            </a: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Ease of Using App</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Order Fill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Payment Options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Availability of Pickup Times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Price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Customer Service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u="sng" dirty="0">
                <a:effectLst/>
                <a:latin typeface="Calibri" panose="020F0502020204030204" pitchFamily="34" charset="0"/>
                <a:ea typeface="Calibri" panose="020F0502020204030204" pitchFamily="34" charset="0"/>
                <a:cs typeface="Times New Roman" panose="02020603050405020304" pitchFamily="18" charset="0"/>
              </a:rPr>
              <a:t>Advantages and Disadvantages of each retailer during social distancing or for convenience</a:t>
            </a:r>
          </a:p>
          <a:p>
            <a:endParaRPr lang="en-US" dirty="0"/>
          </a:p>
        </p:txBody>
      </p:sp>
    </p:spTree>
    <p:extLst>
      <p:ext uri="{BB962C8B-B14F-4D97-AF65-F5344CB8AC3E}">
        <p14:creationId xmlns:p14="http://schemas.microsoft.com/office/powerpoint/2010/main" val="125054024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36</TotalTime>
  <Words>437</Words>
  <Application>Microsoft Office PowerPoint</Application>
  <PresentationFormat>Widescreen</PresentationFormat>
  <Paragraphs>29</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Trebuchet MS</vt:lpstr>
      <vt:lpstr>Wingdings 3</vt:lpstr>
      <vt:lpstr>Facet</vt:lpstr>
      <vt:lpstr>Mystery Shopper</vt:lpstr>
      <vt:lpstr>Purpose</vt:lpstr>
      <vt:lpstr>Purpose, Continued</vt:lpstr>
      <vt:lpstr>Shopping List</vt:lpstr>
      <vt:lpstr>Getting Started</vt:lpstr>
      <vt:lpstr>Evaluation Criteria</vt:lpstr>
      <vt:lpstr>Format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Mystery Shopper</dc:title>
  <dc:creator>Maryanne</dc:creator>
  <cp:lastModifiedBy>Maryanne</cp:lastModifiedBy>
  <cp:revision>5</cp:revision>
  <dcterms:created xsi:type="dcterms:W3CDTF">2020-07-17T15:53:46Z</dcterms:created>
  <dcterms:modified xsi:type="dcterms:W3CDTF">2021-09-15T00:18:05Z</dcterms:modified>
</cp:coreProperties>
</file>